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16"/>
  </p:notesMasterIdLst>
  <p:handoutMasterIdLst>
    <p:handoutMasterId r:id="rId17"/>
  </p:handoutMasterIdLst>
  <p:sldIdLst>
    <p:sldId id="256" r:id="rId5"/>
    <p:sldId id="257" r:id="rId6"/>
    <p:sldId id="258" r:id="rId7"/>
    <p:sldId id="259" r:id="rId8"/>
    <p:sldId id="288" r:id="rId9"/>
    <p:sldId id="292" r:id="rId10"/>
    <p:sldId id="289" r:id="rId11"/>
    <p:sldId id="291" r:id="rId12"/>
    <p:sldId id="290" r:id="rId13"/>
    <p:sldId id="293" r:id="rId14"/>
    <p:sldId id="299" r:id="rId15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62" autoAdjust="0"/>
    <p:restoredTop sz="95161" autoAdjust="0"/>
  </p:normalViewPr>
  <p:slideViewPr>
    <p:cSldViewPr snapToGrid="0" showGuides="1">
      <p:cViewPr varScale="1">
        <p:scale>
          <a:sx n="150" d="100"/>
          <a:sy n="150" d="100"/>
        </p:scale>
        <p:origin x="160" y="6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semir, Kay" userId="054400b3-7951-40c1-99c2-2a9da969a883" providerId="ADAL" clId="{C4AC3270-B16A-549E-93BE-6F71785770FC}"/>
    <pc:docChg chg="delSld modSld modShowInfo">
      <pc:chgData name="Kasemir, Kay" userId="054400b3-7951-40c1-99c2-2a9da969a883" providerId="ADAL" clId="{C4AC3270-B16A-549E-93BE-6F71785770FC}" dt="2026-06-19T13:38:18.553" v="291" actId="2744"/>
      <pc:docMkLst>
        <pc:docMk/>
      </pc:docMkLst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6/19/26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6/19/26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95A329E-A9A2-E149-9CDD-03DAF92C0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7B1543-14D8-A941-AF62-9CE3736655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2567238-4D22-9C4C-863E-90B8E166BB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4B06D67-5A3B-714E-90C1-66A7825D67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EE01FD-138D-4943-8801-4849D54F7C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B76B085-C104-2A42-8A31-4445D0F2847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rnl-epics/dbwr" TargetMode="External"/><Relationship Id="rId2" Type="http://schemas.openxmlformats.org/officeDocument/2006/relationships/hyperlink" Target="https://github.com/ornl-epics/pvw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ithub.com/kasemir/pvw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hyperlink" Target="https://github.com/kasemir/dbw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535531"/>
          </a:xfrm>
        </p:spPr>
        <p:txBody>
          <a:bodyPr/>
          <a:lstStyle/>
          <a:p>
            <a:r>
              <a:rPr lang="en-US" dirty="0"/>
              <a:t>Display Builder Web Runtime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Kay Kasemir</a:t>
            </a:r>
          </a:p>
          <a:p>
            <a:endParaRPr lang="en-US" dirty="0"/>
          </a:p>
          <a:p>
            <a:r>
              <a:rPr lang="en-US" dirty="0"/>
              <a:t>July 2026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49389-C2E1-4740-A939-8B8055137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CS-Studio on Desktop       vs.       Web Runtime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5A813-16D6-E247-B7D5-64BFA586D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026942"/>
            <a:ext cx="5221225" cy="4674571"/>
          </a:xfrm>
        </p:spPr>
        <p:txBody>
          <a:bodyPr/>
          <a:lstStyle/>
          <a:p>
            <a:r>
              <a:rPr lang="en-US" dirty="0"/>
              <a:t>Integrated Product</a:t>
            </a:r>
          </a:p>
          <a:p>
            <a:r>
              <a:rPr lang="en-US" dirty="0"/>
              <a:t>Widgets with full functionality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D5A8F4-F1CF-9446-9A6C-82A78A469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19" y="3329617"/>
            <a:ext cx="5937481" cy="352838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1A72C5-2D32-8B48-BA4B-53FF08E56645}"/>
              </a:ext>
            </a:extLst>
          </p:cNvPr>
          <p:cNvSpPr txBox="1">
            <a:spLocks/>
          </p:cNvSpPr>
          <p:nvPr/>
        </p:nvSpPr>
        <p:spPr bwMode="auto">
          <a:xfrm>
            <a:off x="6850966" y="1024598"/>
            <a:ext cx="5008801" cy="2404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Just Display Runtime</a:t>
            </a:r>
          </a:p>
          <a:p>
            <a:r>
              <a:rPr lang="en-US" dirty="0"/>
              <a:t>Most widgets,</a:t>
            </a:r>
            <a:br>
              <a:rPr lang="en-US" dirty="0"/>
            </a:br>
            <a:r>
              <a:rPr lang="en-US" dirty="0"/>
              <a:t>not full functionality</a:t>
            </a:r>
          </a:p>
          <a:p>
            <a:pPr lvl="1"/>
            <a:r>
              <a:rPr lang="en-US" dirty="0"/>
              <a:t>Much simpler plots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F52E17C-EA37-AE43-B34C-80276E3D3112}"/>
              </a:ext>
            </a:extLst>
          </p:cNvPr>
          <p:cNvSpPr txBox="1">
            <a:spLocks/>
          </p:cNvSpPr>
          <p:nvPr/>
        </p:nvSpPr>
        <p:spPr bwMode="auto">
          <a:xfrm>
            <a:off x="6850965" y="4887415"/>
            <a:ext cx="5008801" cy="1891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>
                <a:solidFill>
                  <a:srgbClr val="00B050"/>
                </a:solidFill>
              </a:rPr>
              <a:t>Still:</a:t>
            </a:r>
            <a:br>
              <a:rPr lang="en-US" i="1" dirty="0">
                <a:solidFill>
                  <a:srgbClr val="00B050"/>
                </a:solidFill>
              </a:rPr>
            </a:br>
            <a:r>
              <a:rPr lang="en-US" i="1" dirty="0">
                <a:solidFill>
                  <a:srgbClr val="00B050"/>
                </a:solidFill>
              </a:rPr>
              <a:t>Read-only web view of control system is extremely convenient and useful!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D38035-341C-241F-B56A-B5B2EFFB924A}"/>
              </a:ext>
            </a:extLst>
          </p:cNvPr>
          <p:cNvSpPr txBox="1">
            <a:spLocks/>
          </p:cNvSpPr>
          <p:nvPr/>
        </p:nvSpPr>
        <p:spPr bwMode="auto">
          <a:xfrm>
            <a:off x="6850964" y="3254232"/>
            <a:ext cx="5221225" cy="144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>
                <a:solidFill>
                  <a:srgbClr val="0070C0"/>
                </a:solidFill>
              </a:rPr>
              <a:t>You might have to tweak your displays to work for both desktop and web view…</a:t>
            </a:r>
          </a:p>
        </p:txBody>
      </p:sp>
    </p:spTree>
    <p:extLst>
      <p:ext uri="{BB962C8B-B14F-4D97-AF65-F5344CB8AC3E}">
        <p14:creationId xmlns:p14="http://schemas.microsoft.com/office/powerpoint/2010/main" val="328540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CD928-4F73-6548-95E9-2D57CF391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2AC25-912F-4140-9535-C357A44E3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91674"/>
            <a:ext cx="11644059" cy="559200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Display Builder </a:t>
            </a:r>
            <a:r>
              <a:rPr lang="en-US" i="1" dirty="0"/>
              <a:t>Web Runtime </a:t>
            </a:r>
            <a:r>
              <a:rPr lang="en-US" dirty="0"/>
              <a:t>offers web access to much of the</a:t>
            </a:r>
            <a:br>
              <a:rPr lang="en-US" dirty="0"/>
            </a:br>
            <a:r>
              <a:rPr lang="en-US" i="1" dirty="0"/>
              <a:t>Desktop</a:t>
            </a:r>
            <a:r>
              <a:rPr lang="en-US" dirty="0"/>
              <a:t> version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sz="2400" dirty="0">
                <a:hlinkClick r:id="rId2"/>
              </a:rPr>
              <a:t>https://github.com/ornl-epics/pvws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>
                <a:hlinkClick r:id="rId3"/>
              </a:rPr>
              <a:t>https://github.com/ornl-epics/dbwr</a:t>
            </a:r>
            <a:r>
              <a:rPr lang="en-US" sz="2400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git clone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copy *.war to Tomcat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Set environment:</a:t>
            </a:r>
            <a:br>
              <a:rPr lang="en-US" sz="2400" dirty="0"/>
            </a:br>
            <a:r>
              <a:rPr lang="en-US" sz="2400" dirty="0"/>
              <a:t>EPICS_CA_ADDR_LIST, ..</a:t>
            </a:r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			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75A2C6-F39F-484F-9DC2-64C54C754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704" y="3475493"/>
            <a:ext cx="6313410" cy="3108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C845FA-EAC3-CA45-8A3D-DDAF272BECB2}"/>
              </a:ext>
            </a:extLst>
          </p:cNvPr>
          <p:cNvSpPr/>
          <p:nvPr/>
        </p:nvSpPr>
        <p:spPr>
          <a:xfrm>
            <a:off x="6617390" y="2493230"/>
            <a:ext cx="46360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ym typeface="Wingdings" pitchFamily="2" charset="2"/>
              </a:rPr>
              <a:t> http://</a:t>
            </a:r>
            <a:r>
              <a:rPr lang="en-US" sz="2800" dirty="0" err="1">
                <a:sym typeface="Wingdings" pitchFamily="2" charset="2"/>
              </a:rPr>
              <a:t>your_site</a:t>
            </a:r>
            <a:r>
              <a:rPr lang="en-US" sz="2800" dirty="0">
                <a:sym typeface="Wingdings" pitchFamily="2" charset="2"/>
              </a:rPr>
              <a:t>/</a:t>
            </a:r>
            <a:r>
              <a:rPr lang="en-US" sz="2800" dirty="0" err="1">
                <a:sym typeface="Wingdings" pitchFamily="2" charset="2"/>
              </a:rPr>
              <a:t>dbwr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87949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0CE84-E08E-EC40-9EEE-588B96327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Builder in CS-Studio Desktop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F421F-FC2C-9E42-821D-4BFBDD4C7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4107734"/>
            <a:ext cx="11430000" cy="1593779"/>
          </a:xfrm>
        </p:spPr>
        <p:txBody>
          <a:bodyPr/>
          <a:lstStyle/>
          <a:p>
            <a:r>
              <a:rPr lang="en-US" dirty="0"/>
              <a:t>Best support for all widget types and their features</a:t>
            </a:r>
          </a:p>
          <a:p>
            <a:r>
              <a:rPr lang="en-US" dirty="0"/>
              <a:t>Includes editor for creating / modifying displays</a:t>
            </a:r>
          </a:p>
          <a:p>
            <a:pPr marL="0" indent="0">
              <a:buNone/>
            </a:pPr>
            <a:r>
              <a:rPr lang="en-US" dirty="0"/>
              <a:t>But: Users need to install the tool, somehow access the display files, and the PV data (Channel Access, PV Access)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D9FD21-0010-F34D-B6C4-E6F4B3546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257" y="1156487"/>
            <a:ext cx="2101004" cy="2559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9FE418-5E41-914B-B7B8-EB2A307CA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055" y="870783"/>
            <a:ext cx="5914129" cy="323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36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0CE84-E08E-EC40-9EEE-588B96327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Storing Display Files on Web Server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F421F-FC2C-9E42-821D-4BFBDD4C7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629" y="4058324"/>
            <a:ext cx="11430000" cy="2272902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Useful to make files available outside of control room</a:t>
            </a:r>
          </a:p>
          <a:p>
            <a:r>
              <a:rPr lang="en-US" dirty="0"/>
              <a:t>Safe, read-only, always up to date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.. But still using desktop tool.</a:t>
            </a:r>
          </a:p>
          <a:p>
            <a:pPr marL="0" indent="0">
              <a:buNone/>
            </a:pPr>
            <a:r>
              <a:rPr lang="en-US" dirty="0"/>
              <a:t>To edit, you’ll be prompted for download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D9FD21-0010-F34D-B6C4-E6F4B3546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778" y="1156487"/>
            <a:ext cx="2101004" cy="2559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38EE33-AF85-1E41-A13E-D7223860D4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816"/>
          <a:stretch/>
        </p:blipFill>
        <p:spPr>
          <a:xfrm>
            <a:off x="6632489" y="1156487"/>
            <a:ext cx="4797325" cy="2478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6439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40115-4696-BA4F-8C26-62A1BE7EB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Builder Web Runtime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B1907-4690-3448-92C4-4DFCB5172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7041" y="482826"/>
            <a:ext cx="2961861" cy="130830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Client only needs web browser!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0BAC3D1-3AA8-4247-9E10-4D60EBBAAB99}"/>
              </a:ext>
            </a:extLst>
          </p:cNvPr>
          <p:cNvSpPr/>
          <p:nvPr/>
        </p:nvSpPr>
        <p:spPr>
          <a:xfrm>
            <a:off x="8804752" y="1820136"/>
            <a:ext cx="2595297" cy="2157791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DC628D5-B6B2-3E47-9B69-771CDD3BFF0D}"/>
              </a:ext>
            </a:extLst>
          </p:cNvPr>
          <p:cNvSpPr/>
          <p:nvPr/>
        </p:nvSpPr>
        <p:spPr>
          <a:xfrm>
            <a:off x="2403533" y="1923482"/>
            <a:ext cx="2595297" cy="2157791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8713C59-E5F3-2A49-97FF-BCA799FD71D9}"/>
              </a:ext>
            </a:extLst>
          </p:cNvPr>
          <p:cNvSpPr/>
          <p:nvPr/>
        </p:nvSpPr>
        <p:spPr>
          <a:xfrm>
            <a:off x="715955" y="4559126"/>
            <a:ext cx="5970451" cy="153078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Ctrl System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5FDA6F2-0292-C94D-B33A-F6E54DF78D7D}"/>
              </a:ext>
            </a:extLst>
          </p:cNvPr>
          <p:cNvCxnSpPr>
            <a:cxnSpLocks/>
            <a:stCxn id="6" idx="0"/>
            <a:endCxn id="8" idx="2"/>
          </p:cNvCxnSpPr>
          <p:nvPr/>
        </p:nvCxnSpPr>
        <p:spPr>
          <a:xfrm flipV="1">
            <a:off x="3701181" y="3832775"/>
            <a:ext cx="1" cy="72635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F49937D-7C9E-CE40-B225-2F2BC7E5E885}"/>
              </a:ext>
            </a:extLst>
          </p:cNvPr>
          <p:cNvSpPr/>
          <p:nvPr/>
        </p:nvSpPr>
        <p:spPr>
          <a:xfrm>
            <a:off x="2587490" y="3155017"/>
            <a:ext cx="2227384" cy="67775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PV Web Socket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6357EC-401F-7D47-8586-F4D4A11AF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286" y="2161768"/>
            <a:ext cx="2234983" cy="1445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392ECE7-A03E-D240-A18C-FAE775EE65EF}"/>
              </a:ext>
            </a:extLst>
          </p:cNvPr>
          <p:cNvCxnSpPr>
            <a:cxnSpLocks/>
          </p:cNvCxnSpPr>
          <p:nvPr/>
        </p:nvCxnSpPr>
        <p:spPr>
          <a:xfrm>
            <a:off x="4826417" y="2394097"/>
            <a:ext cx="3874755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0B9E07A-C6BB-7942-965C-1A80952974AA}"/>
              </a:ext>
            </a:extLst>
          </p:cNvPr>
          <p:cNvSpPr txBox="1"/>
          <p:nvPr/>
        </p:nvSpPr>
        <p:spPr>
          <a:xfrm>
            <a:off x="2587490" y="1478504"/>
            <a:ext cx="254428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Web Server (Tomcat)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D963C56-9852-5243-860A-F5B38F4EB22E}"/>
              </a:ext>
            </a:extLst>
          </p:cNvPr>
          <p:cNvCxnSpPr>
            <a:cxnSpLocks/>
          </p:cNvCxnSpPr>
          <p:nvPr/>
        </p:nvCxnSpPr>
        <p:spPr>
          <a:xfrm>
            <a:off x="4826417" y="3414005"/>
            <a:ext cx="3874755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CC80618-5DF4-9D4C-A714-E2444FA722BF}"/>
              </a:ext>
            </a:extLst>
          </p:cNvPr>
          <p:cNvSpPr txBox="1"/>
          <p:nvPr/>
        </p:nvSpPr>
        <p:spPr>
          <a:xfrm>
            <a:off x="5782127" y="2088863"/>
            <a:ext cx="243688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Html, </a:t>
            </a:r>
            <a:r>
              <a:rPr lang="en-US" dirty="0" err="1">
                <a:latin typeface="+mn-lt"/>
              </a:rPr>
              <a:t>css</a:t>
            </a:r>
            <a:r>
              <a:rPr lang="en-US" dirty="0">
                <a:latin typeface="+mn-lt"/>
              </a:rPr>
              <a:t>, JavaScript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23AC21-43BE-494E-AB31-5E2EDB970665}"/>
              </a:ext>
            </a:extLst>
          </p:cNvPr>
          <p:cNvSpPr txBox="1"/>
          <p:nvPr/>
        </p:nvSpPr>
        <p:spPr>
          <a:xfrm>
            <a:off x="5782127" y="2840522"/>
            <a:ext cx="231773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Metadata, then value updates</a:t>
            </a:r>
          </a:p>
        </p:txBody>
      </p:sp>
      <p:sp>
        <p:nvSpPr>
          <p:cNvPr id="16" name="Snip Single Corner Rectangle 15">
            <a:extLst>
              <a:ext uri="{FF2B5EF4-FFF2-40B4-BE49-F238E27FC236}">
                <a16:creationId xmlns:a16="http://schemas.microsoft.com/office/drawing/2014/main" id="{68607BB4-5F78-D345-B50D-1639DBE5ADD9}"/>
              </a:ext>
            </a:extLst>
          </p:cNvPr>
          <p:cNvSpPr/>
          <p:nvPr/>
        </p:nvSpPr>
        <p:spPr>
          <a:xfrm>
            <a:off x="692652" y="1605172"/>
            <a:ext cx="1255690" cy="1711135"/>
          </a:xfrm>
          <a:prstGeom prst="snip1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Some EPICS Display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E9CC336-D9FA-D343-B77D-ED81693C4837}"/>
              </a:ext>
            </a:extLst>
          </p:cNvPr>
          <p:cNvSpPr/>
          <p:nvPr/>
        </p:nvSpPr>
        <p:spPr>
          <a:xfrm>
            <a:off x="2599033" y="2098569"/>
            <a:ext cx="2227384" cy="67775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Magic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CBCDB53-E2A7-1B49-9152-65E444430D77}"/>
              </a:ext>
            </a:extLst>
          </p:cNvPr>
          <p:cNvCxnSpPr>
            <a:cxnSpLocks/>
          </p:cNvCxnSpPr>
          <p:nvPr/>
        </p:nvCxnSpPr>
        <p:spPr>
          <a:xfrm>
            <a:off x="1948342" y="2440990"/>
            <a:ext cx="639148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3BF6227-BC8C-AD4A-9546-7E34175B20CF}"/>
              </a:ext>
            </a:extLst>
          </p:cNvPr>
          <p:cNvSpPr txBox="1"/>
          <p:nvPr/>
        </p:nvSpPr>
        <p:spPr>
          <a:xfrm>
            <a:off x="8099859" y="4551410"/>
            <a:ext cx="3644880" cy="1595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At runtime,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network traffic similar to</a:t>
            </a:r>
            <a:br>
              <a:rPr lang="en-US" dirty="0">
                <a:latin typeface="+mn-lt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pv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: "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SomePV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",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value: 3.14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427583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1CA88-C128-5249-8B30-554929974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EDM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4499CD-E480-D648-8B6F-094C7340E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880" y="55534"/>
            <a:ext cx="9574432" cy="4140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C70BF4-8EEB-7544-B2E9-CBA94508F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1" y="3186948"/>
            <a:ext cx="5590093" cy="3615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7FF18C3-C2BF-D64E-9AC2-3D8AE2119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2575" y="4883085"/>
            <a:ext cx="5233640" cy="186414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Very useful and performant</a:t>
            </a:r>
            <a:br>
              <a:rPr lang="en-US" sz="2400" dirty="0"/>
            </a:br>
            <a:r>
              <a:rPr lang="en-US" sz="2400" dirty="0"/>
              <a:t>for EDM displays</a:t>
            </a:r>
            <a:br>
              <a:rPr lang="en-US" sz="2400" dirty="0"/>
            </a:br>
            <a:r>
              <a:rPr lang="en-US" sz="2400" dirty="0"/>
              <a:t>and Channel Access IOCs</a:t>
            </a:r>
            <a:br>
              <a:rPr lang="en-US" dirty="0"/>
            </a:br>
            <a:br>
              <a:rPr lang="en-US" sz="1400" dirty="0"/>
            </a:br>
            <a:r>
              <a:rPr lang="en-US" sz="1400" dirty="0"/>
              <a:t>Limitations: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No waveforms (plots, images)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4B3945-9C9A-C04A-A375-D7AE867E0DFA}"/>
              </a:ext>
            </a:extLst>
          </p:cNvPr>
          <p:cNvSpPr txBox="1"/>
          <p:nvPr/>
        </p:nvSpPr>
        <p:spPr>
          <a:xfrm>
            <a:off x="429767" y="914400"/>
            <a:ext cx="2375971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Ryan </a:t>
            </a:r>
            <a:r>
              <a:rPr lang="en-US" dirty="0" err="1">
                <a:latin typeface="+mn-lt"/>
              </a:rPr>
              <a:t>Slominski</a:t>
            </a:r>
            <a:r>
              <a:rPr lang="en-US" dirty="0">
                <a:latin typeface="+mn-lt"/>
              </a:rPr>
              <a:t>,</a:t>
            </a:r>
            <a:br>
              <a:rPr lang="en-US" dirty="0">
                <a:latin typeface="+mn-lt"/>
              </a:rPr>
            </a:br>
            <a:r>
              <a:rPr lang="en-US" dirty="0" err="1">
                <a:latin typeface="+mn-lt"/>
              </a:rPr>
              <a:t>JLab</a:t>
            </a:r>
            <a:r>
              <a:rPr lang="en-US" dirty="0">
                <a:latin typeface="+mn-lt"/>
              </a:rPr>
              <a:t>,</a:t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2017 EPICS Meeting</a:t>
            </a:r>
          </a:p>
        </p:txBody>
      </p:sp>
    </p:spTree>
    <p:extLst>
      <p:ext uri="{BB962C8B-B14F-4D97-AF65-F5344CB8AC3E}">
        <p14:creationId xmlns:p14="http://schemas.microsoft.com/office/powerpoint/2010/main" val="2129931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BC9F4-9ED3-CA40-ACEA-8D7131C79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PV Web Socket   </a:t>
            </a:r>
            <a:r>
              <a:rPr lang="en-US" sz="2800" dirty="0"/>
              <a:t>-   </a:t>
            </a:r>
            <a:r>
              <a:rPr lang="en-US" sz="2800" dirty="0">
                <a:hlinkClick r:id="rId2"/>
              </a:rPr>
              <a:t>http://localhost:8080/pvws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EE7A9-9132-5941-921A-1E350BCB3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262270"/>
            <a:ext cx="8074622" cy="4840356"/>
          </a:xfrm>
        </p:spPr>
        <p:txBody>
          <a:bodyPr/>
          <a:lstStyle/>
          <a:p>
            <a:r>
              <a:rPr lang="en-US" dirty="0"/>
              <a:t>Based on Phoebus Stack</a:t>
            </a:r>
          </a:p>
          <a:p>
            <a:pPr lvl="1"/>
            <a:r>
              <a:rPr lang="en-US" dirty="0" err="1"/>
              <a:t>VType</a:t>
            </a:r>
            <a:r>
              <a:rPr lang="en-US" dirty="0"/>
              <a:t> PV for </a:t>
            </a:r>
            <a:r>
              <a:rPr lang="en-US" dirty="0" err="1"/>
              <a:t>loc</a:t>
            </a:r>
            <a:r>
              <a:rPr lang="en-US" dirty="0"/>
              <a:t>://, sim://, ca://, </a:t>
            </a:r>
            <a:r>
              <a:rPr lang="en-US" dirty="0" err="1"/>
              <a:t>pva</a:t>
            </a:r>
            <a:r>
              <a:rPr lang="en-US" dirty="0"/>
              <a:t>://, …</a:t>
            </a:r>
          </a:p>
          <a:p>
            <a:pPr lvl="1"/>
            <a:r>
              <a:rPr lang="en-US" dirty="0"/>
              <a:t>PV Pooling</a:t>
            </a:r>
          </a:p>
          <a:p>
            <a:pPr lvl="1"/>
            <a:r>
              <a:rPr lang="en-US" dirty="0" err="1"/>
              <a:t>RXJava</a:t>
            </a:r>
            <a:r>
              <a:rPr lang="en-US" dirty="0"/>
              <a:t> Throttling</a:t>
            </a:r>
            <a:br>
              <a:rPr lang="en-US" dirty="0"/>
            </a:br>
            <a:endParaRPr lang="en-US" dirty="0"/>
          </a:p>
          <a:p>
            <a:r>
              <a:rPr lang="en-US" dirty="0"/>
              <a:t>Data Packaged as JSON</a:t>
            </a:r>
          </a:p>
          <a:p>
            <a:pPr lvl="1"/>
            <a:r>
              <a:rPr lang="en-US" dirty="0"/>
              <a:t>Sends metadata once</a:t>
            </a:r>
          </a:p>
          <a:p>
            <a:pPr lvl="2"/>
            <a:r>
              <a:rPr lang="en-US" dirty="0"/>
              <a:t>No separate connections to *.EGU, *.PREC, …</a:t>
            </a:r>
          </a:p>
          <a:p>
            <a:pPr lvl="1"/>
            <a:r>
              <a:rPr lang="en-US" dirty="0"/>
              <a:t>Severity and value on change</a:t>
            </a:r>
          </a:p>
          <a:p>
            <a:pPr lvl="1"/>
            <a:r>
              <a:rPr lang="en-US" dirty="0"/>
              <a:t>Arrays packed as Base64-binary</a:t>
            </a:r>
          </a:p>
          <a:p>
            <a:pPr lvl="1"/>
            <a:r>
              <a:rPr lang="en-US" dirty="0"/>
              <a:t>JavaScript in client merges updates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946132-70EF-544E-AF08-0338B1B04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364" y="2156354"/>
            <a:ext cx="4475402" cy="2002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CE1A14-8C78-A342-A210-BFBD8DF4C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697" y="4524414"/>
            <a:ext cx="4879010" cy="2142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0935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B4FE7-1F54-4648-A3C7-0296E1CA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23330"/>
          </a:xfrm>
        </p:spPr>
        <p:txBody>
          <a:bodyPr/>
          <a:lstStyle/>
          <a:p>
            <a:r>
              <a:rPr lang="en-US" dirty="0"/>
              <a:t>Display Builder Web Runtime  - </a:t>
            </a:r>
            <a:r>
              <a:rPr lang="en-US" sz="2400" dirty="0"/>
              <a:t> </a:t>
            </a:r>
            <a:r>
              <a:rPr lang="en-US" sz="2400" dirty="0">
                <a:hlinkClick r:id="rId2"/>
              </a:rPr>
              <a:t>http://localhost:8080/dbwr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8DF939-2729-CC47-89E3-E6831321A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8983"/>
            <a:ext cx="6723481" cy="5059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D43BDC-39F7-1A45-94ED-4E9CC6FEA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929" y="952952"/>
            <a:ext cx="6469937" cy="47320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6BDC1C-7922-EF4E-B455-E82F009374A2}"/>
              </a:ext>
            </a:extLst>
          </p:cNvPr>
          <p:cNvSpPr txBox="1"/>
          <p:nvPr/>
        </p:nvSpPr>
        <p:spPr>
          <a:xfrm>
            <a:off x="7315199" y="5992991"/>
            <a:ext cx="4285147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Labels, LEDs, Text Updates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Groups, Embedded displays, Macros</a:t>
            </a:r>
          </a:p>
        </p:txBody>
      </p:sp>
    </p:spTree>
    <p:extLst>
      <p:ext uri="{BB962C8B-B14F-4D97-AF65-F5344CB8AC3E}">
        <p14:creationId xmlns:p14="http://schemas.microsoft.com/office/powerpoint/2010/main" val="2224599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6D9B-4132-EE4F-A4A4-A20E63200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'Static’ Widgets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4DAB78-A297-B745-BC8C-862C589DE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7" y="853605"/>
            <a:ext cx="8843022" cy="5914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23CA8D-E8F0-014E-A1E7-C72DACA1416E}"/>
              </a:ext>
            </a:extLst>
          </p:cNvPr>
          <p:cNvSpPr txBox="1"/>
          <p:nvPr/>
        </p:nvSpPr>
        <p:spPr>
          <a:xfrm>
            <a:off x="9414456" y="1674255"/>
            <a:ext cx="2185890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Lines,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Circles,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Rectangles, ..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Limited ‘Rule’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Support: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Some colors,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Hide/Show</a:t>
            </a:r>
          </a:p>
        </p:txBody>
      </p:sp>
    </p:spTree>
    <p:extLst>
      <p:ext uri="{BB962C8B-B14F-4D97-AF65-F5344CB8AC3E}">
        <p14:creationId xmlns:p14="http://schemas.microsoft.com/office/powerpoint/2010/main" val="3752873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90909-90B1-7F4B-9CA6-4E7B0FC72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 and Detector plots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B50405-FA7D-8242-89AB-292EEB701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55" y="914400"/>
            <a:ext cx="10739367" cy="528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57847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2F5672A-8E48-4F2B-AFFD-06832CDC34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1B16D9-2895-4E60-B926-D3761C9FEA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1ABC137-F478-48AF-94F1-527234D6D2C9}">
  <ds:schemaRefs>
    <ds:schemaRef ds:uri="http://www.w3.org/XML/1998/namespace"/>
    <ds:schemaRef ds:uri="http://purl.org/dc/terms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db3dbd43-4c4b-4544-9f8a-0553f9f5f25e}" enabled="0" method="" siteId="{db3dbd43-4c4b-4544-9f8a-0553f9f5f25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427</Words>
  <Application>Microsoft Macintosh PowerPoint</Application>
  <PresentationFormat>Widescreen</PresentationFormat>
  <Paragraphs>71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Century Gothic</vt:lpstr>
      <vt:lpstr>Courier New</vt:lpstr>
      <vt:lpstr>Wingdings</vt:lpstr>
      <vt:lpstr>ORNL</vt:lpstr>
      <vt:lpstr>Display Builder Web Runtime</vt:lpstr>
      <vt:lpstr>Display Builder in CS-Studio Desktop Tool</vt:lpstr>
      <vt:lpstr>Storing Display Files on Web Server</vt:lpstr>
      <vt:lpstr>Display Builder Web Runtime</vt:lpstr>
      <vt:lpstr>Web EDM</vt:lpstr>
      <vt:lpstr>PV Web Socket   -   http://localhost:8080/pvws </vt:lpstr>
      <vt:lpstr>Display Builder Web Runtime  -  http://localhost:8080/dbwr </vt:lpstr>
      <vt:lpstr>'Static’ Widgets</vt:lpstr>
      <vt:lpstr>Line and Detector plots</vt:lpstr>
      <vt:lpstr>CS-Studio on Desktop       vs.       Web Runtime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2026-06-19T13:38:28Z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